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5" r:id="rId2"/>
    <p:sldId id="258" r:id="rId3"/>
    <p:sldId id="267" r:id="rId4"/>
    <p:sldId id="259" r:id="rId5"/>
    <p:sldId id="266" r:id="rId6"/>
    <p:sldId id="261" r:id="rId7"/>
    <p:sldId id="268" r:id="rId8"/>
    <p:sldId id="262" r:id="rId9"/>
    <p:sldId id="269" r:id="rId10"/>
    <p:sldId id="270" r:id="rId11"/>
    <p:sldId id="271" r:id="rId12"/>
    <p:sldId id="272" r:id="rId13"/>
    <p:sldId id="274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85" autoAdjust="0"/>
    <p:restoredTop sz="94660"/>
  </p:normalViewPr>
  <p:slideViewPr>
    <p:cSldViewPr>
      <p:cViewPr varScale="1">
        <p:scale>
          <a:sx n="87" d="100"/>
          <a:sy n="87" d="100"/>
        </p:scale>
        <p:origin x="151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33BBCD6-254F-4A4C-A766-7300DBC51FB4}" type="datetimeFigureOut">
              <a:rPr lang="en-GB"/>
              <a:pPr>
                <a:defRPr/>
              </a:pPr>
              <a:t>23/12/2023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3E73B96-0393-4DAE-BB0D-A01B8A4E82A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684410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AFD5524-2B4C-46BB-8307-CD2C076D622B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97451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DF7AC4E-ACC5-4297-BDF0-8B59399ED590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81958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DD7C5B2-B9D9-482E-BBF9-7D53350A00CA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01813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DD7C5B2-B9D9-482E-BBF9-7D53350A00CA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59861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6BEDEC0-45B9-42DC-BF4E-EC3F08C136CD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90058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013"/>
            <a:ext cx="9164638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11113" y="4437063"/>
            <a:ext cx="8569325" cy="1368425"/>
          </a:xfrm>
          <a:prstGeom prst="rect">
            <a:avLst/>
          </a:prstGeom>
          <a:gradFill>
            <a:gsLst>
              <a:gs pos="0">
                <a:schemeClr val="accent1">
                  <a:alpha val="80000"/>
                </a:schemeClr>
              </a:gs>
              <a:gs pos="64000">
                <a:schemeClr val="accent1"/>
              </a:gs>
              <a:gs pos="100000">
                <a:schemeClr val="accent1">
                  <a:alpha val="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2650" y="4493192"/>
            <a:ext cx="7772400" cy="722511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8490" y="5215703"/>
            <a:ext cx="6400800" cy="478904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12F82-8FBB-4600-BE29-2EE10DF2159B}" type="datetimeFigureOut">
              <a:rPr lang="en-GB"/>
              <a:pPr>
                <a:defRPr/>
              </a:pPr>
              <a:t>23/12/2023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6C759F2-0176-42A9-A97B-5D53DF4790A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0740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27002-C331-4772-913D-C2BEA9E78A3E}" type="datetimeFigureOut">
              <a:rPr lang="en-GB"/>
              <a:pPr>
                <a:defRPr/>
              </a:pPr>
              <a:t>23/12/2023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F3F2B-C979-4E04-9C7A-F0A87BD377D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5434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7F50B-5AF6-4B39-89F4-E43BB19AE73F}" type="datetimeFigureOut">
              <a:rPr lang="en-GB"/>
              <a:pPr>
                <a:defRPr/>
              </a:pPr>
              <a:t>23/12/2023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5E566-857D-43D8-B200-83E8435872A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0473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5D453-C79C-4FD0-B9E8-D298DB5AC92E}" type="datetimeFigureOut">
              <a:rPr lang="en-GB"/>
              <a:pPr>
                <a:defRPr/>
              </a:pPr>
              <a:t>23/12/2023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56770-796F-4B58-A15D-D27CCDE1758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3918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AD2BB-96C5-41CF-ADB6-DB64D38F27D7}" type="datetimeFigureOut">
              <a:rPr lang="en-GB"/>
              <a:pPr>
                <a:defRPr/>
              </a:pPr>
              <a:t>23/12/2023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F45D1-0190-4809-85BE-7B231A2A9FA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7547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02EBE-85A5-4EC7-9B89-F7CD9B8FA368}" type="datetimeFigureOut">
              <a:rPr lang="en-GB"/>
              <a:pPr>
                <a:defRPr/>
              </a:pPr>
              <a:t>23/12/2023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74B02-A76A-4761-A7D0-D7A92C5B88B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5371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C8163-1983-4638-944D-A115FC185042}" type="datetimeFigureOut">
              <a:rPr lang="en-GB"/>
              <a:pPr>
                <a:defRPr/>
              </a:pPr>
              <a:t>23/12/2023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81A81-0BE0-454E-BE3F-FCF2CE1B594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9047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1E427-4EF1-4905-9A85-34B06CB247BC}" type="datetimeFigureOut">
              <a:rPr lang="en-GB"/>
              <a:pPr>
                <a:defRPr/>
              </a:pPr>
              <a:t>23/12/2023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8110C-DE81-4EB5-B0ED-8ECAA481159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0539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B7B56-2B11-4133-BC95-BBE2D3C73189}" type="datetimeFigureOut">
              <a:rPr lang="en-GB"/>
              <a:pPr>
                <a:defRPr/>
              </a:pPr>
              <a:t>23/12/2023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31468-CEE5-4817-AD27-205C11DCE80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4047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52758-4B64-4BB5-95B0-D1AF5EBA8927}" type="datetimeFigureOut">
              <a:rPr lang="en-GB"/>
              <a:pPr>
                <a:defRPr/>
              </a:pPr>
              <a:t>23/12/2023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10BB3-14EC-4515-8101-4F853FDC7D0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055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6F070-5322-4D13-9796-D998003037B2}" type="datetimeFigureOut">
              <a:rPr lang="en-GB"/>
              <a:pPr>
                <a:defRPr/>
              </a:pPr>
              <a:t>23/12/2023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D0C84-0C2D-4734-8ECF-A7E01DAF836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30985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7235825" cy="1439863"/>
          </a:xfrm>
          <a:prstGeom prst="rect">
            <a:avLst/>
          </a:prstGeom>
          <a:gradFill>
            <a:gsLst>
              <a:gs pos="0">
                <a:schemeClr val="accent1">
                  <a:alpha val="80000"/>
                </a:schemeClr>
              </a:gs>
              <a:gs pos="0">
                <a:schemeClr val="accent1"/>
              </a:gs>
              <a:gs pos="100000">
                <a:schemeClr val="accent1">
                  <a:alpha val="8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250825" y="274638"/>
            <a:ext cx="68421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0825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7B8CFC-CF28-4B8C-8C4D-30375C277EA2}" type="datetimeFigureOut">
              <a:rPr lang="en-GB"/>
              <a:pPr>
                <a:defRPr/>
              </a:pPr>
              <a:t>23/12/2023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06A82C6-3B68-4879-B3A7-4F32B107980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1032" name="Picture 1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763" y="-1588"/>
            <a:ext cx="2027237" cy="1441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084DA9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84DA9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84DA9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84DA9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84DA9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67544" y="4797152"/>
            <a:ext cx="7772400" cy="722313"/>
          </a:xfrm>
        </p:spPr>
        <p:txBody>
          <a:bodyPr>
            <a:normAutofit fontScale="90000"/>
          </a:bodyPr>
          <a:lstStyle/>
          <a:p>
            <a:r>
              <a:rPr lang="fa-IR" altLang="en-US" dirty="0">
                <a:solidFill>
                  <a:srgbClr val="084DA9"/>
                </a:solidFill>
                <a:cs typeface="B Titr" panose="00000700000000000000" pitchFamily="2" charset="-78"/>
              </a:rPr>
              <a:t>انتظارات گروه آموزش و ارتقای سلامت در اجرای برنامه </a:t>
            </a:r>
            <a:r>
              <a:rPr lang="fa-IR" altLang="en-US" dirty="0" smtClean="0">
                <a:solidFill>
                  <a:srgbClr val="084DA9"/>
                </a:solidFill>
                <a:cs typeface="B Titr" panose="00000700000000000000" pitchFamily="2" charset="-78"/>
              </a:rPr>
              <a:t>سلامت خانواده</a:t>
            </a:r>
            <a:endParaRPr lang="en-GB" altLang="en-US" dirty="0" smtClean="0">
              <a:solidFill>
                <a:srgbClr val="084DA9"/>
              </a:solidFill>
              <a:cs typeface="B Titr" panose="000007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0528" y="404664"/>
            <a:ext cx="7345486" cy="922337"/>
          </a:xfrm>
        </p:spPr>
        <p:txBody>
          <a:bodyPr/>
          <a:lstStyle/>
          <a:p>
            <a:pPr algn="ctr" rtl="1"/>
            <a:r>
              <a:rPr lang="fa-IR" dirty="0" smtClean="0">
                <a:cs typeface="B Titr" panose="00000700000000000000" pitchFamily="2" charset="-78"/>
              </a:rPr>
              <a:t>وظایف کمیته </a:t>
            </a:r>
            <a:r>
              <a:rPr lang="fa-IR" dirty="0">
                <a:cs typeface="B Titr" panose="00000700000000000000" pitchFamily="2" charset="-78"/>
              </a:rPr>
              <a:t>آموزش، ارتباطات و مشارکت‌های </a:t>
            </a:r>
            <a:r>
              <a:rPr lang="fa-IR" dirty="0" smtClean="0">
                <a:cs typeface="B Titr" panose="00000700000000000000" pitchFamily="2" charset="-78"/>
              </a:rPr>
              <a:t>اجتماعی در استان</a:t>
            </a: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sz="2400" dirty="0" smtClean="0">
                <a:cs typeface="B Titr" panose="00000700000000000000" pitchFamily="2" charset="-78"/>
              </a:rPr>
              <a:t>فرهنگ‌سازی، اطلاع‌رسانی و توانمندسازی در تبیین جایگاه و نقش برنامه پزشکی خانواده و نظام ارجاع در حفظ و ارتقای سلامت جامعه</a:t>
            </a:r>
          </a:p>
          <a:p>
            <a:pPr algn="r" rtl="1">
              <a:lnSpc>
                <a:spcPct val="150000"/>
              </a:lnSpc>
            </a:pPr>
            <a:r>
              <a:rPr lang="fa-IR" sz="2400" dirty="0" smtClean="0">
                <a:cs typeface="B Titr" panose="00000700000000000000" pitchFamily="2" charset="-78"/>
              </a:rPr>
              <a:t>بهره‌مندی از رسانه‌های ارتباط جمعی (شبکه‌های اجتماعی، صدا و سیمای استان، رسانه‌های مکتوب و...) در جلب حمایت و مشارکت آگاهانه جامعه برای ایفای نقش در پیاده‌سازی برنامه</a:t>
            </a:r>
          </a:p>
          <a:p>
            <a:pPr algn="r" rtl="1">
              <a:lnSpc>
                <a:spcPct val="150000"/>
              </a:lnSpc>
            </a:pPr>
            <a:r>
              <a:rPr lang="fa-IR" sz="2400" dirty="0" smtClean="0">
                <a:cs typeface="B Titr" panose="00000700000000000000" pitchFamily="2" charset="-78"/>
              </a:rPr>
              <a:t>جلب حمایت ذینفعان در اجرای برنامه پزشکی خانواده</a:t>
            </a:r>
            <a:endParaRPr lang="en-US" sz="24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4472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0528" y="404664"/>
            <a:ext cx="7345486" cy="922337"/>
          </a:xfrm>
        </p:spPr>
        <p:txBody>
          <a:bodyPr/>
          <a:lstStyle/>
          <a:p>
            <a:pPr algn="ctr" rtl="1"/>
            <a:r>
              <a:rPr lang="fa-IR" dirty="0" smtClean="0">
                <a:solidFill>
                  <a:schemeClr val="accent5">
                    <a:lumMod val="25000"/>
                  </a:schemeClr>
                </a:solidFill>
                <a:cs typeface="B Titr" panose="00000700000000000000" pitchFamily="2" charset="-78"/>
              </a:rPr>
              <a:t>وظایف کمیته </a:t>
            </a:r>
            <a:r>
              <a:rPr lang="fa-IR" dirty="0">
                <a:solidFill>
                  <a:schemeClr val="accent5">
                    <a:lumMod val="25000"/>
                  </a:schemeClr>
                </a:solidFill>
                <a:cs typeface="B Titr" panose="00000700000000000000" pitchFamily="2" charset="-78"/>
              </a:rPr>
              <a:t>آموزش، ارتباطات و مشارکت‌های </a:t>
            </a:r>
            <a:r>
              <a:rPr lang="fa-IR" dirty="0" smtClean="0">
                <a:solidFill>
                  <a:schemeClr val="accent5">
                    <a:lumMod val="25000"/>
                  </a:schemeClr>
                </a:solidFill>
                <a:cs typeface="B Titr" panose="00000700000000000000" pitchFamily="2" charset="-78"/>
              </a:rPr>
              <a:t>اجتماعی در شهرستان</a:t>
            </a:r>
            <a:r>
              <a:rPr lang="fa-IR" dirty="0">
                <a:solidFill>
                  <a:schemeClr val="accent5">
                    <a:lumMod val="25000"/>
                  </a:schemeClr>
                </a:solidFill>
                <a:cs typeface="B Titr" panose="00000700000000000000" pitchFamily="2" charset="-78"/>
              </a:rPr>
              <a:t/>
            </a:r>
            <a:br>
              <a:rPr lang="fa-IR" dirty="0">
                <a:solidFill>
                  <a:schemeClr val="accent5">
                    <a:lumMod val="25000"/>
                  </a:schemeClr>
                </a:solidFill>
                <a:cs typeface="B Titr" panose="00000700000000000000" pitchFamily="2" charset="-78"/>
              </a:rPr>
            </a:br>
            <a:endParaRPr lang="en-US" dirty="0">
              <a:solidFill>
                <a:schemeClr val="accent5">
                  <a:lumMod val="2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sz="2400" dirty="0" smtClean="0">
                <a:cs typeface="B Titr" panose="00000700000000000000" pitchFamily="2" charset="-78"/>
              </a:rPr>
              <a:t>تدوین برنامه‌های آموزشی برای آحاد مردم</a:t>
            </a:r>
          </a:p>
          <a:p>
            <a:pPr algn="r" rtl="1">
              <a:lnSpc>
                <a:spcPct val="150000"/>
              </a:lnSpc>
            </a:pPr>
            <a:r>
              <a:rPr lang="fa-IR" sz="2400" dirty="0" smtClean="0">
                <a:cs typeface="B Titr" panose="00000700000000000000" pitchFamily="2" charset="-78"/>
              </a:rPr>
              <a:t>هماهنگی با شوراهای شهر و روستا و بخشداری‌ها</a:t>
            </a:r>
          </a:p>
          <a:p>
            <a:pPr algn="r" rtl="1">
              <a:lnSpc>
                <a:spcPct val="150000"/>
              </a:lnSpc>
            </a:pPr>
            <a:r>
              <a:rPr lang="fa-IR" sz="2400" dirty="0" smtClean="0">
                <a:cs typeface="B Titr" panose="00000700000000000000" pitchFamily="2" charset="-78"/>
              </a:rPr>
              <a:t>هماهنگی با سازمان‌های مردم‌نهاد</a:t>
            </a:r>
          </a:p>
          <a:p>
            <a:pPr algn="r" rtl="1">
              <a:lnSpc>
                <a:spcPct val="150000"/>
              </a:lnSpc>
            </a:pPr>
            <a:r>
              <a:rPr lang="fa-IR" sz="2400" dirty="0" smtClean="0">
                <a:cs typeface="B Titr" panose="00000700000000000000" pitchFamily="2" charset="-78"/>
              </a:rPr>
              <a:t>آگاه‌سازی جامعه و شناساندن طرح به </a:t>
            </a:r>
            <a:r>
              <a:rPr lang="fa-IR" sz="2400" dirty="0" smtClean="0">
                <a:cs typeface="B Titr" panose="00000700000000000000" pitchFamily="2" charset="-78"/>
              </a:rPr>
              <a:t>مردم</a:t>
            </a:r>
            <a:endParaRPr lang="en-US" sz="24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0744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>
                <a:cs typeface="B Titr" panose="00000700000000000000" pitchFamily="2" charset="-78"/>
              </a:rPr>
              <a:t>آموزش و اطلاع‌رسانی به مردم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600200"/>
            <a:ext cx="8229600" cy="4997152"/>
          </a:xfrm>
        </p:spPr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sz="2400" dirty="0" smtClean="0">
                <a:cs typeface="B Titr" panose="00000700000000000000" pitchFamily="2" charset="-78"/>
              </a:rPr>
              <a:t>ارتقای آگاهی عمومی و ترویج برنامه پزشکی خانواده</a:t>
            </a:r>
          </a:p>
          <a:p>
            <a:pPr algn="r" rtl="1">
              <a:lnSpc>
                <a:spcPct val="150000"/>
              </a:lnSpc>
            </a:pPr>
            <a:r>
              <a:rPr lang="fa-IR" sz="2400" dirty="0" smtClean="0">
                <a:cs typeface="B Titr" panose="00000700000000000000" pitchFamily="2" charset="-78"/>
              </a:rPr>
              <a:t>افزایش مسئولیت‌پذیری، مشارکت فرد، خانواده و جامعه در برنامه پزشکی خانواده</a:t>
            </a:r>
          </a:p>
          <a:p>
            <a:pPr algn="r" rtl="1">
              <a:lnSpc>
                <a:spcPct val="150000"/>
              </a:lnSpc>
            </a:pPr>
            <a:r>
              <a:rPr lang="fa-IR" sz="2400" dirty="0" smtClean="0">
                <a:cs typeface="B Titr" panose="00000700000000000000" pitchFamily="2" charset="-78"/>
              </a:rPr>
              <a:t>ارتقای همکاری بین‌بخشی برای استفاده بهینه از ظرفیت مراکز ارائه خدمات بهداشتی _ درمانی دولتی، خیریه و خصوصی و سازمان‌های فرهنگی، آموزشی و رسانه‌ای کشور برای ترویج برنامه پزشکی خانواده</a:t>
            </a:r>
          </a:p>
          <a:p>
            <a:pPr algn="r" rtl="1">
              <a:lnSpc>
                <a:spcPct val="150000"/>
              </a:lnSpc>
            </a:pPr>
            <a:r>
              <a:rPr lang="fa-IR" sz="2400" dirty="0" smtClean="0">
                <a:cs typeface="B Titr" panose="00000700000000000000" pitchFamily="2" charset="-78"/>
              </a:rPr>
              <a:t>اطلاع‌رسانی مراحل اجرایی و فرآیند ثبت‌نام به مردم و </a:t>
            </a:r>
            <a:r>
              <a:rPr lang="fa-IR" sz="2400" dirty="0" smtClean="0">
                <a:cs typeface="B Titr" panose="00000700000000000000" pitchFamily="2" charset="-78"/>
              </a:rPr>
              <a:t>ارائه‌دهندگان</a:t>
            </a:r>
          </a:p>
          <a:p>
            <a:pPr algn="r" rtl="1">
              <a:lnSpc>
                <a:spcPct val="150000"/>
              </a:lnSpc>
            </a:pPr>
            <a:endParaRPr lang="en-US" sz="24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3894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556792"/>
            <a:ext cx="6696744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03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 eaLnBrk="1" hangingPunct="1"/>
            <a:r>
              <a:rPr lang="fa-IR" altLang="en-US" dirty="0" smtClean="0">
                <a:cs typeface="B Titr" panose="00000700000000000000" pitchFamily="2" charset="-78"/>
              </a:rPr>
              <a:t>شعار روز جهانی بهداشت 2023</a:t>
            </a:r>
            <a:endParaRPr lang="en-US" altLang="en-US" dirty="0" smtClean="0">
              <a:cs typeface="B Titr" panose="000007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" t="8000" r="2750" b="11150"/>
          <a:stretch/>
        </p:blipFill>
        <p:spPr>
          <a:xfrm>
            <a:off x="1187624" y="1412776"/>
            <a:ext cx="6984775" cy="5445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72816"/>
            <a:ext cx="8429625" cy="4743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47" y="188640"/>
            <a:ext cx="6998815" cy="963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78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fa-IR" b="1" dirty="0" smtClean="0">
                <a:cs typeface="B Titr" panose="00000700000000000000" pitchFamily="2" charset="-78"/>
              </a:rPr>
              <a:t>اهداف کلان:</a:t>
            </a: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cs typeface="B Titr" panose="00000700000000000000" pitchFamily="2" charset="-78"/>
              </a:rPr>
              <a:t>ارتقای سطح سلامت جامعه</a:t>
            </a: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cs typeface="B Titr" panose="00000700000000000000" pitchFamily="2" charset="-78"/>
              </a:rPr>
              <a:t>افزایش دسترسی عادلانه مردم و بهره‌مندی از خدمات سلامت فعال و با کیفیت</a:t>
            </a: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cs typeface="B Titr" panose="00000700000000000000" pitchFamily="2" charset="-78"/>
              </a:rPr>
              <a:t>کارآمد بودن حمایت اجتماعی و حفاظت ملی از مردم در پرداخت هزینه‌های سلامت</a:t>
            </a: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cs typeface="B Titr" panose="00000700000000000000" pitchFamily="2" charset="-78"/>
              </a:rPr>
              <a:t>افزایش مسئولیت پذیری و پاسخگویی به نیازهای سلامت جامعه</a:t>
            </a:r>
            <a:endParaRPr lang="en-US" b="1" dirty="0"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0886" y="53300"/>
            <a:ext cx="7092950" cy="922337"/>
          </a:xfrm>
        </p:spPr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sz="2400" dirty="0">
                <a:cs typeface="B Titr" panose="00000700000000000000" pitchFamily="2" charset="-78"/>
              </a:rPr>
              <a:t/>
            </a:r>
            <a:br>
              <a:rPr lang="fa-IR" sz="2400" dirty="0">
                <a:cs typeface="B Titr" panose="00000700000000000000" pitchFamily="2" charset="-78"/>
              </a:rPr>
            </a:br>
            <a:r>
              <a:rPr lang="fa-IR" sz="2400" dirty="0">
                <a:cs typeface="B Titr" panose="00000700000000000000" pitchFamily="2" charset="-78"/>
              </a:rPr>
              <a:t>تحقق پوشش همگانی سلامت از طریق توسعه برنامه پزشکی خانواده و نظام ارجاع مبتنی بر مراقبتهای اولیه سلامت </a:t>
            </a:r>
            <a:endParaRPr lang="en-US" sz="2400" dirty="0">
              <a:cs typeface="B Titr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20272" y="-18256"/>
            <a:ext cx="11001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چشم انداز:</a:t>
            </a:r>
            <a:endParaRPr lang="en-US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 bwMode="auto">
          <a:xfrm>
            <a:off x="323528" y="262733"/>
            <a:ext cx="68421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84DA9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84DA9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84DA9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84DA9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84DA9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rtl="1" eaLnBrk="1" hangingPunct="1"/>
            <a:r>
              <a:rPr lang="fa-IR" altLang="en-US" dirty="0" smtClean="0">
                <a:cs typeface="B Titr" panose="00000700000000000000" pitchFamily="2" charset="-78"/>
              </a:rPr>
              <a:t>شعار جهانی سلامت برای همه</a:t>
            </a:r>
            <a:endParaRPr lang="en-GB" altLang="en-US" dirty="0" smtClean="0">
              <a:cs typeface="B Titr" panose="000007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9049122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358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899" b="11878"/>
          <a:stretch/>
        </p:blipFill>
        <p:spPr>
          <a:xfrm>
            <a:off x="395536" y="1916832"/>
            <a:ext cx="8382000" cy="3456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260648"/>
            <a:ext cx="6998815" cy="9632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260648"/>
            <a:ext cx="6998815" cy="96325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958"/>
          <a:stretch/>
        </p:blipFill>
        <p:spPr>
          <a:xfrm>
            <a:off x="251520" y="1556792"/>
            <a:ext cx="8353425" cy="511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85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5397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  <a:cs typeface="2  Titr" panose="00000700000000000000" pitchFamily="2" charset="-78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xfrm>
            <a:off x="1" y="274638"/>
            <a:ext cx="7092950" cy="922337"/>
          </a:xfrm>
        </p:spPr>
        <p:txBody>
          <a:bodyPr/>
          <a:lstStyle/>
          <a:p>
            <a:pPr algn="r" rtl="1" eaLnBrk="1" hangingPunct="1"/>
            <a:r>
              <a:rPr lang="fa-IR" altLang="en-US" sz="2800" dirty="0" smtClean="0">
                <a:cs typeface="B Titr" panose="00000700000000000000" pitchFamily="2" charset="-78"/>
              </a:rPr>
              <a:t>کمیته‌های اجرایی برنامه سلامت خانواده در استان:</a:t>
            </a:r>
            <a:endParaRPr lang="en-US" altLang="en-US" sz="2800" dirty="0" smtClean="0">
              <a:cs typeface="B Titr" panose="00000700000000000000" pitchFamily="2" charset="-7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576" y="1484784"/>
            <a:ext cx="8229600" cy="4525963"/>
          </a:xfrm>
        </p:spPr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sz="2400" dirty="0" smtClean="0">
                <a:cs typeface="B Titr" panose="00000700000000000000" pitchFamily="2" charset="-78"/>
              </a:rPr>
              <a:t>کمیته آموزش، ارتباطات و مشارکت‌های اجتماعی</a:t>
            </a:r>
          </a:p>
          <a:p>
            <a:pPr algn="r" rtl="1">
              <a:lnSpc>
                <a:spcPct val="150000"/>
              </a:lnSpc>
            </a:pPr>
            <a:r>
              <a:rPr lang="fa-IR" sz="2400" dirty="0" smtClean="0">
                <a:cs typeface="B Titr" panose="00000700000000000000" pitchFamily="2" charset="-78"/>
              </a:rPr>
              <a:t>کمیته آمارو فن‌آوری اطلاعات</a:t>
            </a:r>
          </a:p>
          <a:p>
            <a:pPr algn="r" rtl="1">
              <a:lnSpc>
                <a:spcPct val="150000"/>
              </a:lnSpc>
            </a:pPr>
            <a:r>
              <a:rPr lang="fa-IR" sz="2400" dirty="0" smtClean="0">
                <a:cs typeface="B Titr" panose="00000700000000000000" pitchFamily="2" charset="-78"/>
              </a:rPr>
              <a:t>کمیته ساماندهی تامین و توزیع منابع</a:t>
            </a:r>
          </a:p>
          <a:p>
            <a:pPr algn="r" rtl="1">
              <a:lnSpc>
                <a:spcPct val="150000"/>
              </a:lnSpc>
            </a:pPr>
            <a:r>
              <a:rPr lang="fa-IR" sz="2400" dirty="0" smtClean="0">
                <a:cs typeface="B Titr" panose="00000700000000000000" pitchFamily="2" charset="-78"/>
              </a:rPr>
              <a:t>کمیته آموزش و مدیریت نیروی انسانی </a:t>
            </a:r>
          </a:p>
          <a:p>
            <a:pPr algn="r" rtl="1">
              <a:lnSpc>
                <a:spcPct val="150000"/>
              </a:lnSpc>
            </a:pPr>
            <a:r>
              <a:rPr lang="fa-IR" sz="2400" dirty="0">
                <a:cs typeface="B Titr" panose="00000700000000000000" pitchFamily="2" charset="-78"/>
              </a:rPr>
              <a:t>ک</a:t>
            </a:r>
            <a:r>
              <a:rPr lang="fa-IR" sz="2400" dirty="0" smtClean="0">
                <a:cs typeface="B Titr" panose="00000700000000000000" pitchFamily="2" charset="-78"/>
              </a:rPr>
              <a:t>میته پایش و نظارت</a:t>
            </a:r>
          </a:p>
          <a:p>
            <a:pPr algn="r" rtl="1">
              <a:lnSpc>
                <a:spcPct val="150000"/>
              </a:lnSpc>
            </a:pPr>
            <a:r>
              <a:rPr lang="fa-IR" sz="2400" dirty="0" smtClean="0">
                <a:cs typeface="B Titr" panose="00000700000000000000" pitchFamily="2" charset="-78"/>
              </a:rPr>
              <a:t>کمیته مدیریت فرآیندها</a:t>
            </a:r>
          </a:p>
          <a:p>
            <a:pPr algn="r" rtl="1">
              <a:lnSpc>
                <a:spcPct val="150000"/>
              </a:lnSpc>
            </a:pPr>
            <a:r>
              <a:rPr lang="fa-IR" sz="2400" dirty="0" smtClean="0">
                <a:cs typeface="B Titr" panose="00000700000000000000" pitchFamily="2" charset="-78"/>
              </a:rPr>
              <a:t>کمیته نظام ارجاع</a:t>
            </a:r>
          </a:p>
          <a:p>
            <a:pPr algn="r" rtl="1">
              <a:lnSpc>
                <a:spcPct val="150000"/>
              </a:lnSpc>
            </a:pPr>
            <a:r>
              <a:rPr lang="fa-IR" sz="2400" dirty="0" smtClean="0">
                <a:cs typeface="B Titr" panose="00000700000000000000" pitchFamily="2" charset="-78"/>
              </a:rPr>
              <a:t>کمیته نظارت و توسعه خدمات دارویی</a:t>
            </a:r>
            <a:endParaRPr lang="en-US" sz="2400" dirty="0">
              <a:cs typeface="B Titr" panose="000007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0528" y="404664"/>
            <a:ext cx="7345486" cy="922337"/>
          </a:xfrm>
        </p:spPr>
        <p:txBody>
          <a:bodyPr/>
          <a:lstStyle/>
          <a:p>
            <a:pPr algn="ctr" rtl="1"/>
            <a:r>
              <a:rPr lang="fa-IR" dirty="0" smtClean="0">
                <a:cs typeface="B Titr" panose="00000700000000000000" pitchFamily="2" charset="-78"/>
              </a:rPr>
              <a:t>اعضای کمیته </a:t>
            </a:r>
            <a:r>
              <a:rPr lang="fa-IR" dirty="0">
                <a:cs typeface="B Titr" panose="00000700000000000000" pitchFamily="2" charset="-78"/>
              </a:rPr>
              <a:t>آموزش، ارتباطات و مشارکت‌های اجتماعی</a:t>
            </a:r>
            <a:br>
              <a:rPr lang="fa-IR" dirty="0">
                <a:cs typeface="B Titr" panose="00000700000000000000" pitchFamily="2" charset="-78"/>
              </a:rPr>
            </a:b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34819"/>
            <a:ext cx="8229600" cy="4525963"/>
          </a:xfrm>
        </p:spPr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sz="2400" dirty="0">
                <a:cs typeface="B Titr" panose="00000700000000000000" pitchFamily="2" charset="-78"/>
              </a:rPr>
              <a:t>رئیس گروه آموزش و ارتقای سلامت دانشگاه: رئیس کمیته</a:t>
            </a:r>
          </a:p>
          <a:p>
            <a:pPr algn="r" rtl="1">
              <a:lnSpc>
                <a:spcPct val="150000"/>
              </a:lnSpc>
            </a:pPr>
            <a:r>
              <a:rPr lang="fa-IR" sz="2400" dirty="0" smtClean="0">
                <a:cs typeface="B Titr" panose="00000700000000000000" pitchFamily="2" charset="-78"/>
              </a:rPr>
              <a:t>مدیر </a:t>
            </a:r>
            <a:r>
              <a:rPr lang="fa-IR" sz="2400" dirty="0" smtClean="0">
                <a:cs typeface="B Titr" panose="00000700000000000000" pitchFamily="2" charset="-78"/>
              </a:rPr>
              <a:t>روابط عمومی دانشگاه: </a:t>
            </a:r>
            <a:r>
              <a:rPr lang="fa-IR" sz="2400" dirty="0">
                <a:cs typeface="B Titr" panose="00000700000000000000" pitchFamily="2" charset="-78"/>
              </a:rPr>
              <a:t>دبیر کمیته </a:t>
            </a:r>
            <a:endParaRPr lang="fa-IR" sz="2400" dirty="0" smtClean="0">
              <a:cs typeface="B Titr" panose="000007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dirty="0" smtClean="0">
                <a:cs typeface="B Titr" panose="00000700000000000000" pitchFamily="2" charset="-78"/>
              </a:rPr>
              <a:t>مدیر </a:t>
            </a:r>
            <a:r>
              <a:rPr lang="fa-IR" sz="2400" dirty="0" smtClean="0">
                <a:cs typeface="B Titr" panose="00000700000000000000" pitchFamily="2" charset="-78"/>
              </a:rPr>
              <a:t>روابط عمومی نظام پزشکی استان</a:t>
            </a:r>
          </a:p>
          <a:p>
            <a:pPr algn="r" rtl="1">
              <a:lnSpc>
                <a:spcPct val="150000"/>
              </a:lnSpc>
            </a:pPr>
            <a:r>
              <a:rPr lang="fa-IR" sz="2400" dirty="0" smtClean="0">
                <a:cs typeface="B Titr" panose="00000700000000000000" pitchFamily="2" charset="-78"/>
              </a:rPr>
              <a:t>صدا </a:t>
            </a:r>
            <a:r>
              <a:rPr lang="fa-IR" sz="2400" dirty="0" smtClean="0">
                <a:cs typeface="B Titr" panose="00000700000000000000" pitchFamily="2" charset="-78"/>
              </a:rPr>
              <a:t>و سیمای استان</a:t>
            </a:r>
          </a:p>
          <a:p>
            <a:pPr algn="r" rtl="1">
              <a:lnSpc>
                <a:spcPct val="150000"/>
              </a:lnSpc>
            </a:pPr>
            <a:r>
              <a:rPr lang="fa-IR" sz="2400" dirty="0" smtClean="0">
                <a:cs typeface="B Titr" panose="00000700000000000000" pitchFamily="2" charset="-78"/>
              </a:rPr>
              <a:t>نماینده اداره کل فرهنگ و ارشاد اسلامی استان</a:t>
            </a:r>
          </a:p>
          <a:p>
            <a:pPr algn="r" rtl="1">
              <a:lnSpc>
                <a:spcPct val="150000"/>
              </a:lnSpc>
            </a:pPr>
            <a:r>
              <a:rPr lang="fa-IR" sz="2400" dirty="0" smtClean="0">
                <a:cs typeface="B Titr" panose="00000700000000000000" pitchFamily="2" charset="-78"/>
              </a:rPr>
              <a:t>معاون اجرایی معاون بهداشت</a:t>
            </a:r>
          </a:p>
          <a:p>
            <a:pPr algn="r" rtl="1">
              <a:lnSpc>
                <a:spcPct val="150000"/>
              </a:lnSpc>
            </a:pPr>
            <a:r>
              <a:rPr lang="fa-IR" sz="2400" dirty="0" smtClean="0">
                <a:cs typeface="B Titr" panose="00000700000000000000" pitchFamily="2" charset="-78"/>
              </a:rPr>
              <a:t>مدیر توسعه شبکه و ارتقای سلامت</a:t>
            </a:r>
          </a:p>
          <a:p>
            <a:pPr algn="r" rtl="1">
              <a:lnSpc>
                <a:spcPct val="150000"/>
              </a:lnSpc>
            </a:pPr>
            <a:r>
              <a:rPr lang="fa-IR" sz="2400" dirty="0" smtClean="0">
                <a:cs typeface="B Titr" panose="00000700000000000000" pitchFamily="2" charset="-78"/>
              </a:rPr>
              <a:t>مسئول روابط عمومی معاونت بهداشت دانشگاه</a:t>
            </a:r>
          </a:p>
          <a:p>
            <a:pPr algn="r" rtl="1">
              <a:lnSpc>
                <a:spcPct val="150000"/>
              </a:lnSpc>
            </a:pPr>
            <a:r>
              <a:rPr lang="fa-IR" sz="2400" dirty="0" smtClean="0">
                <a:cs typeface="B Titr" panose="00000700000000000000" pitchFamily="2" charset="-78"/>
              </a:rPr>
              <a:t>نماینده مجمع خیرین سلامت</a:t>
            </a:r>
            <a:endParaRPr lang="en-US" sz="24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1552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Custom 407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9EB6D2"/>
      </a:accent1>
      <a:accent2>
        <a:srgbClr val="6BA7F8"/>
      </a:accent2>
      <a:accent3>
        <a:srgbClr val="C3DBFC"/>
      </a:accent3>
      <a:accent4>
        <a:srgbClr val="0A2793"/>
      </a:accent4>
      <a:accent5>
        <a:srgbClr val="C0E8FD"/>
      </a:accent5>
      <a:accent6>
        <a:srgbClr val="6097E1"/>
      </a:accent6>
      <a:hlink>
        <a:srgbClr val="0B6DEF"/>
      </a:hlink>
      <a:folHlink>
        <a:srgbClr val="237DF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822</TotalTime>
  <Words>355</Words>
  <Application>Microsoft Office PowerPoint</Application>
  <PresentationFormat>On-screen Show (4:3)</PresentationFormat>
  <Paragraphs>48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2  Titr</vt:lpstr>
      <vt:lpstr>Arial</vt:lpstr>
      <vt:lpstr>B Titr</vt:lpstr>
      <vt:lpstr>Calibri</vt:lpstr>
      <vt:lpstr>Office Theme</vt:lpstr>
      <vt:lpstr>انتظارات گروه آموزش و ارتقای سلامت در اجرای برنامه سلامت خانواده</vt:lpstr>
      <vt:lpstr>شعار روز جهانی بهداشت 2023</vt:lpstr>
      <vt:lpstr>PowerPoint Presentation</vt:lpstr>
      <vt:lpstr> تحقق پوشش همگانی سلامت از طریق توسعه برنامه پزشکی خانواده و نظام ارجاع مبتنی بر مراقبتهای اولیه سلامت </vt:lpstr>
      <vt:lpstr>PowerPoint Presentation</vt:lpstr>
      <vt:lpstr>PowerPoint Presentation</vt:lpstr>
      <vt:lpstr>PowerPoint Presentation</vt:lpstr>
      <vt:lpstr>کمیته‌های اجرایی برنامه سلامت خانواده در استان:</vt:lpstr>
      <vt:lpstr>اعضای کمیته آموزش، ارتباطات و مشارکت‌های اجتماعی </vt:lpstr>
      <vt:lpstr>وظایف کمیته آموزش، ارتباطات و مشارکت‌های اجتماعی در استان </vt:lpstr>
      <vt:lpstr>وظایف کمیته آموزش، ارتباطات و مشارکت‌های اجتماعی در شهرستان </vt:lpstr>
      <vt:lpstr>آموزش و اطلاع‌رسانی به مردم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jontypearce</dc:creator>
  <cp:lastModifiedBy>amindoost-r</cp:lastModifiedBy>
  <cp:revision>46</cp:revision>
  <dcterms:created xsi:type="dcterms:W3CDTF">2011-07-11T11:56:50Z</dcterms:created>
  <dcterms:modified xsi:type="dcterms:W3CDTF">2023-12-23T12:38:06Z</dcterms:modified>
</cp:coreProperties>
</file>